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ymeric"/>
  <p:cmAuthor clrIdx="1" id="1" initials="" lastIdx="1" name="KALILOU Mahamado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04T06:52:42.110">
    <p:pos x="6000" y="0"/>
    <p:text>Parler de P06 et P07</p:text>
  </p:cm>
  <p:cm authorId="0" idx="2" dt="2025-09-04T05:14:56.635">
    <p:pos x="6000" y="0"/>
    <p:text>Et préciser que les erreurs sont normales</p:text>
  </p:cm>
  <p:cm authorId="1" idx="1" dt="2025-09-04T06:52:42.110">
    <p:pos x="6000" y="0"/>
    <p:text>Bien reçu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a1ae3ab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a1ae3ab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a1ae3ab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a1ae3ab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a1ae3abd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a1ae3abd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a1ae3abd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a1ae3abd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a1ae3abd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a1ae3abd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a1ae3abd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a1ae3abd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a1ae3abd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a1ae3abd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a1ae3ab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a1ae3ab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9a1310b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9a1310b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a1ae3abd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a1ae3abd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9a1310b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9a1310b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aabfeb8e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7aabfeb8e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51787ce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51787ce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51787ce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651787ce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9a1310b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9a1310b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9a1310bb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79a1310b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51787ce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51787ce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a1ae3ab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a1ae3ab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9a1310b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79a1310b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52d17cc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652d17cc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7a516c2a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7a516c2a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9a1310b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9a1310b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a516c2a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a516c2a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52d17cc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652d17cc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a516c2a8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a516c2a8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a7f71f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a7f71f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a7f71f2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a7f71f2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a7f71f2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7a7f71f2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a1ae3ab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a1ae3ab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9a1310b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79a1310b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a7f71f2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a7f71f2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7a1ae3abd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7a1ae3abd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a1ae3abd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a1ae3abd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7a7f71f2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7a7f71f2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7a7f71f2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7a7f71f2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a7f71f2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7a7f71f2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a7f71f2e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a7f71f2e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7a7f71f2e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7a7f71f2e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79a1310b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79a1310b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51787cee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51787cee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9a1310b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9a1310b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9a1310b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9a1310b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9a1310b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9a1310b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9a1310b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9a1310b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9a1310b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9a1310b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a1ae3ab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7a1ae3ab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hyperlink" Target="https://github.com/AlexerV/ajc_project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AlexerV/ajc_proje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trello.com/b/9sxgtStC/project-final-mainframe" TargetMode="External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hyperlink" Target="https://github.com/AlexerV/ajc_projec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lexerV/ajc_project" TargetMode="External"/><Relationship Id="rId4" Type="http://schemas.openxmlformats.org/officeDocument/2006/relationships/hyperlink" Target="https://trello.com/b/9sxgtStC/project-final-mainfra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875700" y="1710450"/>
            <a:ext cx="56892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MAINFRAME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1220724" y="3020450"/>
            <a:ext cx="75669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Chaîne complète de traitement et de gestion des produits et ventes sur mainframe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0" y="4362325"/>
            <a:ext cx="34059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FAUCHER </a:t>
            </a:r>
            <a:r>
              <a:rPr lang="fr">
                <a:solidFill>
                  <a:schemeClr val="dk2"/>
                </a:solidFill>
              </a:rPr>
              <a:t>Aymeric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KALILOU SYLLA </a:t>
            </a:r>
            <a:r>
              <a:rPr lang="fr">
                <a:solidFill>
                  <a:schemeClr val="dk2"/>
                </a:solidFill>
              </a:rPr>
              <a:t>Mahamadou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VERRIER Alexis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7" name="Google Shape;137;p13" title="logo-AJC-formation-carre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225" y="0"/>
            <a:ext cx="1567776" cy="156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2571750" y="4362325"/>
            <a:ext cx="21006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Début : 7 août 2025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 : 4 septembre 2025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 : 13 jours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13"/>
          <p:cNvCxnSpPr/>
          <p:nvPr/>
        </p:nvCxnSpPr>
        <p:spPr>
          <a:xfrm>
            <a:off x="2564025" y="4239900"/>
            <a:ext cx="7800" cy="8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773400" y="1771013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1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3276450" y="2268188"/>
            <a:ext cx="2591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KALILOU SYLLA Mahamadou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11" y="11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1</a:t>
            </a:r>
            <a:endParaRPr b="1" sz="1200"/>
          </a:p>
        </p:txBody>
      </p:sp>
      <p:sp>
        <p:nvSpPr>
          <p:cNvPr id="229" name="Google Shape;229;p23"/>
          <p:cNvSpPr txBox="1"/>
          <p:nvPr/>
        </p:nvSpPr>
        <p:spPr>
          <a:xfrm>
            <a:off x="430326" y="797486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                                            OBJECTIF ET TRAITEMENT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1. Lecture des taux en SYSIN et stockage en tableau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2. Ouverture du fichier CSV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3. Pour chaque ligne :</a:t>
            </a:r>
            <a:endParaRPr sz="18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•    Découpage (UNSTRING)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•    Normalisation de la description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•    Conversion du prix texte </a:t>
            </a:r>
            <a:r>
              <a:rPr lang="fr" sz="1800">
                <a:solidFill>
                  <a:schemeClr val="dk2"/>
                </a:solidFill>
              </a:rPr>
              <a:t>→</a:t>
            </a:r>
            <a:r>
              <a:rPr lang="fr" sz="1500">
                <a:solidFill>
                  <a:schemeClr val="lt1"/>
                </a:solidFill>
              </a:rPr>
              <a:t> numérique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•    Application du taux de change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•    Insertion dans DB2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295274"/>
            <a:ext cx="3351675" cy="23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Partie 1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16" y="643316"/>
            <a:ext cx="64389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2324591" y="169700"/>
            <a:ext cx="469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         EXTRAIT DE CODE (Simplifié)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55" y="3083253"/>
            <a:ext cx="8839201" cy="28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57409"/>
            <a:ext cx="9144001" cy="211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48584"/>
            <a:ext cx="8839200" cy="29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1297500" y="121607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50"/>
              <a:t>SORTIE ET </a:t>
            </a:r>
            <a:r>
              <a:rPr lang="fr" sz="2650"/>
              <a:t>RÉSULTATS</a:t>
            </a:r>
            <a:endParaRPr sz="2650"/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11" y="-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1</a:t>
            </a:r>
            <a:endParaRPr b="1" sz="1200"/>
          </a:p>
        </p:txBody>
      </p:sp>
      <p:sp>
        <p:nvSpPr>
          <p:cNvPr id="249" name="Google Shape;249;p25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6000" y="914100"/>
            <a:ext cx="4328254" cy="25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5">
            <a:alphaModFix/>
          </a:blip>
          <a:srcRect b="0" l="730" r="-730" t="0"/>
          <a:stretch/>
        </p:blipFill>
        <p:spPr>
          <a:xfrm>
            <a:off x="4163518" y="3323644"/>
            <a:ext cx="4328249" cy="160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>
            <p:ph type="title"/>
          </p:nvPr>
        </p:nvSpPr>
        <p:spPr>
          <a:xfrm>
            <a:off x="1180725" y="1046550"/>
            <a:ext cx="29967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latin typeface="Arial"/>
                <a:ea typeface="Arial"/>
                <a:cs typeface="Arial"/>
                <a:sym typeface="Arial"/>
              </a:rPr>
              <a:t>EU : 1,10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latin typeface="Arial"/>
                <a:ea typeface="Arial"/>
                <a:cs typeface="Arial"/>
                <a:sym typeface="Arial"/>
              </a:rPr>
              <a:t>DO : 1.00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latin typeface="Arial"/>
                <a:ea typeface="Arial"/>
                <a:cs typeface="Arial"/>
                <a:sym typeface="Arial"/>
              </a:rPr>
              <a:t>YU : 0.14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fr" sz="1400">
                <a:latin typeface="Arial"/>
                <a:ea typeface="Arial"/>
                <a:cs typeface="Arial"/>
                <a:sym typeface="Arial"/>
              </a:rPr>
            </a:br>
            <a:r>
              <a:rPr b="1" lang="fr" sz="1177">
                <a:latin typeface="Arial"/>
                <a:ea typeface="Arial"/>
                <a:cs typeface="Arial"/>
                <a:sym typeface="Arial"/>
              </a:rPr>
              <a:t>Exemple:</a:t>
            </a:r>
            <a:br>
              <a:rPr b="1" lang="fr" sz="1400">
                <a:latin typeface="Arial"/>
                <a:ea typeface="Arial"/>
                <a:cs typeface="Arial"/>
                <a:sym typeface="Arial"/>
              </a:rPr>
            </a:br>
            <a:r>
              <a:rPr b="1" lang="fr" sz="1288">
                <a:latin typeface="Arial"/>
                <a:ea typeface="Arial"/>
                <a:cs typeface="Arial"/>
                <a:sym typeface="Arial"/>
              </a:rPr>
              <a:t>P13 : 125,22 YU * 0.14 (Tx) = 17.52 DO</a:t>
            </a:r>
            <a:endParaRPr b="1" sz="128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88">
                <a:latin typeface="Arial"/>
                <a:ea typeface="Arial"/>
                <a:cs typeface="Arial"/>
                <a:sym typeface="Arial"/>
              </a:rPr>
              <a:t>P14 : 899,99 YU * 1.00 (Tx) = 899,99 DO</a:t>
            </a:r>
            <a:endParaRPr b="1" sz="128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fr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84199"/>
            <a:ext cx="3841199" cy="223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MISE À JOUR DES PRODUITS</a:t>
            </a:r>
            <a:endParaRPr/>
          </a:p>
        </p:txBody>
      </p:sp>
      <p:sp>
        <p:nvSpPr>
          <p:cNvPr id="259" name="Google Shape;259;p26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1</a:t>
            </a:r>
            <a:endParaRPr b="1" sz="1200"/>
          </a:p>
        </p:txBody>
      </p:sp>
      <p:sp>
        <p:nvSpPr>
          <p:cNvPr id="260" name="Google Shape;260;p26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50" y="1141507"/>
            <a:ext cx="539501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1297500" y="393750"/>
            <a:ext cx="532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 + solutions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52" y="1460250"/>
            <a:ext cx="8839199" cy="27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>
            <p:ph type="title"/>
          </p:nvPr>
        </p:nvSpPr>
        <p:spPr>
          <a:xfrm>
            <a:off x="0" y="0"/>
            <a:ext cx="15678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 </a:t>
            </a:r>
            <a:r>
              <a:rPr b="1" lang="fr" sz="1200"/>
              <a:t>Partie 1</a:t>
            </a:r>
            <a:endParaRPr b="1" sz="1200"/>
          </a:p>
        </p:txBody>
      </p:sp>
      <p:sp>
        <p:nvSpPr>
          <p:cNvPr id="270" name="Google Shape;270;p27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latin typeface="Arial"/>
                <a:ea typeface="Arial"/>
                <a:cs typeface="Arial"/>
                <a:sym typeface="Arial"/>
              </a:rPr>
              <a:t>         CONCLUSION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1008368" y="1014500"/>
            <a:ext cx="76554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✔ Automatisation du traitement CSV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✔ Conversion multi-devises via SYSIN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✔ Normalisation des données produit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✔ Intégration directe en DB2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→ Programme modulaire et extensible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28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 </a:t>
            </a:r>
            <a:r>
              <a:rPr b="1" lang="fr" sz="1200"/>
              <a:t>Partie 1</a:t>
            </a:r>
            <a:endParaRPr b="1" sz="1200"/>
          </a:p>
        </p:txBody>
      </p:sp>
      <p:sp>
        <p:nvSpPr>
          <p:cNvPr id="278" name="Google Shape;278;p28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3773400" y="1771013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2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3808350" y="2260500"/>
            <a:ext cx="1527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VERRIER Alexis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1268250" y="1526550"/>
            <a:ext cx="68100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• Objectif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• Fichiers traités :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  - PROJET.VENTESEU.DATA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  - PROJET.VENTESAS.DATA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  - Format fixe avec : numéro commande, date, client, produit, quantité, prix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• Traitement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• Résultat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1" name="Google Shape;291;p30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sp>
        <p:nvSpPr>
          <p:cNvPr id="292" name="Google Shape;292;p30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32036" y="12750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sp>
        <p:nvSpPr>
          <p:cNvPr id="298" name="Google Shape;298;p31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0" y="1841425"/>
            <a:ext cx="23717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0" y="3476650"/>
            <a:ext cx="23717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782150" y="3091750"/>
            <a:ext cx="103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VENTESEU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782150" y="1456525"/>
            <a:ext cx="103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VENTESAS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04" y="620175"/>
            <a:ext cx="6266024" cy="40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4834575" y="2046600"/>
            <a:ext cx="973200" cy="61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6801875" y="2005925"/>
            <a:ext cx="1314900" cy="61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7631025" y="3691575"/>
            <a:ext cx="1314900" cy="97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2679900" y="35175"/>
            <a:ext cx="25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O_NO = Numéro de commande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C_NO = Numéro de client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1297500" y="393750"/>
            <a:ext cx="205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3050550" y="1307850"/>
            <a:ext cx="30429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Présentation de l’équipe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Outils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Contexte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Cahier des charges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Etapes du projet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Présentation des parties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Démo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- Tests Unitaires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- Conclusion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1" y="1962575"/>
            <a:ext cx="42195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36" y="1517650"/>
            <a:ext cx="4543290" cy="353780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1296288" y="1568675"/>
            <a:ext cx="1903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Table ORDERS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5853375" y="1123750"/>
            <a:ext cx="1764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Table ITEMS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/>
        </p:nvSpPr>
        <p:spPr>
          <a:xfrm>
            <a:off x="655300" y="1477775"/>
            <a:ext cx="3266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Cumul du chiffre d’affaires + Update BDD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4672213" y="270800"/>
            <a:ext cx="3612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Afficher les codes SQL + Programme d’abandon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3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5" y="1809975"/>
            <a:ext cx="4135850" cy="2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215" y="641600"/>
            <a:ext cx="3920025" cy="41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32036" y="12750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6" y="1857763"/>
            <a:ext cx="40290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714375"/>
            <a:ext cx="4095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1428713" y="1472875"/>
            <a:ext cx="12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 ORDERS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6070276" y="329475"/>
            <a:ext cx="109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 ITEMS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1297500" y="393750"/>
            <a:ext cx="5298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 + solutions</a:t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344" name="Google Shape;344;p35" title="Capture d’écran 2025-08-29 1642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79" y="1727625"/>
            <a:ext cx="4497445" cy="23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 title="Capture d’écran 2025-08-29 1642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" y="1727625"/>
            <a:ext cx="4502501" cy="23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sp>
        <p:nvSpPr>
          <p:cNvPr id="347" name="Google Shape;347;p35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1297500" y="393750"/>
            <a:ext cx="531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 + solutions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" y="1941525"/>
            <a:ext cx="4432730" cy="23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41518"/>
            <a:ext cx="4427299" cy="231795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/>
          <p:nvPr/>
        </p:nvSpPr>
        <p:spPr>
          <a:xfrm>
            <a:off x="5166675" y="2757075"/>
            <a:ext cx="193200" cy="1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166675" y="2953950"/>
            <a:ext cx="193200" cy="18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5166675" y="2560200"/>
            <a:ext cx="193200" cy="1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sp>
        <p:nvSpPr>
          <p:cNvPr id="359" name="Google Shape;359;p36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1297500" y="393750"/>
            <a:ext cx="531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 + solutions</a:t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3174150" y="2062050"/>
            <a:ext cx="27957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Problème API2 -&gt; passage API1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 FR/US sur API1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7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2</a:t>
            </a:r>
            <a:endParaRPr b="1" sz="1200"/>
          </a:p>
        </p:txBody>
      </p:sp>
      <p:sp>
        <p:nvSpPr>
          <p:cNvPr id="367" name="Google Shape;367;p37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3773400" y="1771013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3</a:t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3673200" y="2268200"/>
            <a:ext cx="1797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FAUCHER Aymeric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368225" y="9516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Objectif : </a:t>
            </a:r>
            <a:r>
              <a:rPr lang="fr" sz="1600">
                <a:solidFill>
                  <a:schemeClr val="dk2"/>
                </a:solidFill>
              </a:rPr>
              <a:t>Éditer</a:t>
            </a:r>
            <a:r>
              <a:rPr lang="fr" sz="1600">
                <a:solidFill>
                  <a:schemeClr val="dk2"/>
                </a:solidFill>
              </a:rPr>
              <a:t> automatiquement une facture par commande passée, au format lisible et structuré.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Etape 1: Extraction des données de la facture dans un fichier (PROJET.EXTRACT.DATA)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Etape 2: Création d’un fichier facture (PROJET.FACTURE.DATA) en utilisant les données du fichier d’extrait.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1" name="Google Shape;381;p39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382" name="Google Shape;382;p39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25" y="2957375"/>
            <a:ext cx="4561326" cy="19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0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389" name="Google Shape;389;p40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724" y="164024"/>
            <a:ext cx="5551600" cy="26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/>
        </p:nvSpPr>
        <p:spPr>
          <a:xfrm>
            <a:off x="209475" y="951650"/>
            <a:ext cx="8744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	Deux requêtes						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25" y="1549525"/>
            <a:ext cx="2522170" cy="34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398" name="Google Shape;398;p41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100" y="320850"/>
            <a:ext cx="41719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100" y="3168900"/>
            <a:ext cx="39433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383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l’équipe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946050" y="2046625"/>
            <a:ext cx="1035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photo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98650" y="3367325"/>
            <a:ext cx="17298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FAUCHER Aymeric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3796875" y="3367325"/>
            <a:ext cx="160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KALILOU SYLLA Mahamadou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7023750" y="3367325"/>
            <a:ext cx="15216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VERRIER Alexis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397" y="1740950"/>
            <a:ext cx="1428900" cy="1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title="IMG_2502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525" y="1729925"/>
            <a:ext cx="1228049" cy="16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title="photoaymericfaucher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925" y="1740950"/>
            <a:ext cx="1297250" cy="16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368225" y="9516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225" y="54050"/>
            <a:ext cx="2653425" cy="49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725" y="108325"/>
            <a:ext cx="2395224" cy="1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2"/>
          <p:cNvSpPr txBox="1"/>
          <p:nvPr/>
        </p:nvSpPr>
        <p:spPr>
          <a:xfrm>
            <a:off x="1332175" y="903650"/>
            <a:ext cx="30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Structure du fichier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EXTRACT.DATA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0" name="Google Shape;410;p42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411" name="Google Shape;411;p42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325" y="1457750"/>
            <a:ext cx="4257637" cy="3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74" y="1332450"/>
            <a:ext cx="6924249" cy="3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3"/>
          <p:cNvSpPr txBox="1"/>
          <p:nvPr>
            <p:ph type="title"/>
          </p:nvPr>
        </p:nvSpPr>
        <p:spPr>
          <a:xfrm>
            <a:off x="0" y="-850"/>
            <a:ext cx="159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419" name="Google Shape;419;p43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368225" y="9516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                Le fichier de facture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1325" y="224100"/>
            <a:ext cx="2987400" cy="4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947" y="1683563"/>
            <a:ext cx="4063826" cy="27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>
            <p:ph type="title"/>
          </p:nvPr>
        </p:nvSpPr>
        <p:spPr>
          <a:xfrm>
            <a:off x="0" y="0"/>
            <a:ext cx="15678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429" name="Google Shape;429;p44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075" y="2672800"/>
            <a:ext cx="896400" cy="1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1297500" y="393750"/>
            <a:ext cx="1490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3</a:t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368225" y="9516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38" name="Google Shape;43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1325" y="224100"/>
            <a:ext cx="2987400" cy="4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947" y="1683563"/>
            <a:ext cx="4063826" cy="27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5">
            <a:alphaModFix/>
          </a:blip>
          <a:srcRect b="269" l="0" r="0" t="-270"/>
          <a:stretch/>
        </p:blipFill>
        <p:spPr>
          <a:xfrm>
            <a:off x="1084625" y="27450"/>
            <a:ext cx="7784699" cy="50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075" y="2685164"/>
            <a:ext cx="896400" cy="1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/>
          <p:nvPr/>
        </p:nvSpPr>
        <p:spPr>
          <a:xfrm>
            <a:off x="7770175" y="3774375"/>
            <a:ext cx="507000" cy="1359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5172" y="284900"/>
            <a:ext cx="36152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Partie 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368225" y="720329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                                                                      </a:t>
            </a:r>
            <a:r>
              <a:rPr lang="fr">
                <a:solidFill>
                  <a:schemeClr val="dk2"/>
                </a:solidFill>
              </a:rPr>
              <a:t>Mise en page de la</a:t>
            </a:r>
            <a:br>
              <a:rPr lang="fr">
                <a:solidFill>
                  <a:schemeClr val="dk2"/>
                </a:solidFill>
              </a:rPr>
            </a:br>
            <a:r>
              <a:rPr lang="fr">
                <a:solidFill>
                  <a:schemeClr val="dk2"/>
                </a:solidFill>
              </a:rPr>
              <a:t>						              facture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      Utilisation de VARCHAR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74" y="2149674"/>
            <a:ext cx="3825999" cy="21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946" y="14016"/>
            <a:ext cx="2567853" cy="48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6"/>
          <p:cNvSpPr txBox="1"/>
          <p:nvPr>
            <p:ph type="title"/>
          </p:nvPr>
        </p:nvSpPr>
        <p:spPr>
          <a:xfrm>
            <a:off x="0" y="2300"/>
            <a:ext cx="15999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3</a:t>
            </a:r>
            <a:endParaRPr b="1" sz="1200"/>
          </a:p>
        </p:txBody>
      </p:sp>
      <p:sp>
        <p:nvSpPr>
          <p:cNvPr id="455" name="Google Shape;455;p46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3773400" y="1835138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DEMO</a:t>
            </a:r>
            <a:endParaRPr sz="2800"/>
          </a:p>
        </p:txBody>
      </p:sp>
      <p:sp>
        <p:nvSpPr>
          <p:cNvPr id="461" name="Google Shape;461;p47"/>
          <p:cNvSpPr txBox="1"/>
          <p:nvPr/>
        </p:nvSpPr>
        <p:spPr>
          <a:xfrm>
            <a:off x="3673200" y="2325200"/>
            <a:ext cx="1797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Partie 1 + 2 + 3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/>
          <p:nvPr>
            <p:ph type="title"/>
          </p:nvPr>
        </p:nvSpPr>
        <p:spPr>
          <a:xfrm>
            <a:off x="3773400" y="1771013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4</a:t>
            </a:r>
            <a:endParaRPr/>
          </a:p>
        </p:txBody>
      </p:sp>
      <p:sp>
        <p:nvSpPr>
          <p:cNvPr id="468" name="Google Shape;468;p48"/>
          <p:cNvSpPr txBox="1"/>
          <p:nvPr/>
        </p:nvSpPr>
        <p:spPr>
          <a:xfrm>
            <a:off x="3673200" y="2268200"/>
            <a:ext cx="1797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FAUCHER Aymeric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/>
        </p:nvSpPr>
        <p:spPr>
          <a:xfrm>
            <a:off x="4620725" y="-352025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279450" y="15429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• Objectif : Permettre l’ajout de pièces à la base via une interface sécurisée, directement dans le mainframe.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• Authentification 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Login = code employé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Mot de passe = prénom (via fichier AJC.EMPLOYE.KSDS)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• Interface CICS 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Ajout des nouvelles pièces dans PROJET.NEWPARTS.KSDS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Données ensuite transférées en base (hebdomadaire)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Interface simple et sécurisée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• Conventions imposées 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Noms des fichiers : PARTSX, USERSX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Mapset : MSX, Map : MAPX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 - Transaction : TX…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6" name="Google Shape;476;p49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477" name="Google Shape;477;p49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2674575" y="497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2"/>
                </a:solidFill>
              </a:rPr>
              <a:t>Résumé</a:t>
            </a:r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/>
        </p:nvSpPr>
        <p:spPr>
          <a:xfrm>
            <a:off x="4649225" y="54050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368225" y="9516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1521400" y="717700"/>
            <a:ext cx="651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Structure du fichier “PROJET.NEWPARTS.KSDS”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6" name="Google Shape;486;p50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487" name="Google Shape;487;p50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88" y="1630538"/>
            <a:ext cx="84105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494" name="Google Shape;494;p51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2914300" y="599250"/>
            <a:ext cx="413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2"/>
                </a:solidFill>
              </a:rPr>
              <a:t>Diagramme IHM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496" name="Google Shape;496;p51" title="Diagramme sans no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450875"/>
            <a:ext cx="8422151" cy="351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pic>
        <p:nvPicPr>
          <p:cNvPr id="166" name="Google Shape;166;p16" title="cob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87" y="1962100"/>
            <a:ext cx="1057600" cy="10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title="45-455233_jcl-services-logo-jcl-log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84" y="3413572"/>
            <a:ext cx="940031" cy="7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title="purepng.com-ibm-logologobrand-logoiconslogos-251519939176ka7y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775" y="2260573"/>
            <a:ext cx="1057603" cy="4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title="67893-ibm-database-computer-sql-db2-softwar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258" y="3373697"/>
            <a:ext cx="796641" cy="7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6" title="Discord-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1911" y="2448287"/>
            <a:ext cx="1057577" cy="5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6542550" y="3144050"/>
            <a:ext cx="2076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→ Partage de fichiers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→ Communication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73" name="Google Shape;173;p16" title="GitHub-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3475" y="2347435"/>
            <a:ext cx="1416238" cy="7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4323450" y="3144050"/>
            <a:ext cx="207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Lien vers le </a:t>
            </a:r>
            <a:r>
              <a:rPr lang="fr" sz="1500" u="sng">
                <a:solidFill>
                  <a:schemeClr val="hlink"/>
                </a:solidFill>
                <a:hlinkClick r:id="rId9"/>
              </a:rPr>
              <a:t>Github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→ Partage de fichiers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/>
        </p:nvSpPr>
        <p:spPr>
          <a:xfrm>
            <a:off x="4620725" y="-352025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279450" y="15429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03" name="Google Shape;5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673563"/>
            <a:ext cx="4299475" cy="25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181" y="1673575"/>
            <a:ext cx="4222544" cy="2545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2"/>
          <p:cNvSpPr txBox="1"/>
          <p:nvPr/>
        </p:nvSpPr>
        <p:spPr>
          <a:xfrm>
            <a:off x="1217100" y="1045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Ecran authentification (T1E1, PGM1LOG)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6" name="Google Shape;506;p52"/>
          <p:cNvSpPr txBox="1"/>
          <p:nvPr/>
        </p:nvSpPr>
        <p:spPr>
          <a:xfrm>
            <a:off x="4670175" y="1045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Ecran ajout (T1E2, PGM1NPT)</a:t>
            </a:r>
            <a:endParaRPr/>
          </a:p>
        </p:txBody>
      </p:sp>
      <p:sp>
        <p:nvSpPr>
          <p:cNvPr id="507" name="Google Shape;507;p52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508" name="Google Shape;508;p52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3072000" y="347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2"/>
                </a:solidFill>
              </a:rPr>
              <a:t>Ecrans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/>
          <p:nvPr/>
        </p:nvSpPr>
        <p:spPr>
          <a:xfrm>
            <a:off x="4620725" y="-352025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515" name="Google Shape;515;p53"/>
          <p:cNvSpPr txBox="1"/>
          <p:nvPr/>
        </p:nvSpPr>
        <p:spPr>
          <a:xfrm>
            <a:off x="279450" y="15429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16" name="Google Shape;5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947" y="836550"/>
            <a:ext cx="3039450" cy="392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526" y="1482711"/>
            <a:ext cx="3958400" cy="32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/>
        </p:nvSpPr>
        <p:spPr>
          <a:xfrm>
            <a:off x="1130900" y="10133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Code vérification formulaires</a:t>
            </a:r>
            <a:endParaRPr/>
          </a:p>
        </p:txBody>
      </p:sp>
      <p:sp>
        <p:nvSpPr>
          <p:cNvPr id="519" name="Google Shape;519;p53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520" name="Google Shape;520;p53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/>
        </p:nvSpPr>
        <p:spPr>
          <a:xfrm>
            <a:off x="4620725" y="-352025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279450" y="15429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27" name="Google Shape;5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50" y="991400"/>
            <a:ext cx="2548250" cy="3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125" y="354822"/>
            <a:ext cx="2548250" cy="440377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530" name="Google Shape;530;p54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/>
          <p:nvPr/>
        </p:nvSpPr>
        <p:spPr>
          <a:xfrm>
            <a:off x="4620725" y="-352025"/>
            <a:ext cx="4371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279450" y="1542950"/>
            <a:ext cx="85851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63" y="1488343"/>
            <a:ext cx="317182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75" y="867570"/>
            <a:ext cx="39528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5"/>
          <p:cNvSpPr txBox="1"/>
          <p:nvPr/>
        </p:nvSpPr>
        <p:spPr>
          <a:xfrm>
            <a:off x="1178275" y="812239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Transition entre T1E1 et T1E2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0" name="Google Shape;540;p55"/>
          <p:cNvSpPr txBox="1"/>
          <p:nvPr/>
        </p:nvSpPr>
        <p:spPr>
          <a:xfrm>
            <a:off x="5086750" y="258150"/>
            <a:ext cx="35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On vérifie si T1E2 a été lancée correctement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1" name="Google Shape;541;p55"/>
          <p:cNvSpPr txBox="1"/>
          <p:nvPr>
            <p:ph type="title"/>
          </p:nvPr>
        </p:nvSpPr>
        <p:spPr>
          <a:xfrm>
            <a:off x="32036" y="-857"/>
            <a:ext cx="15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Partie 4</a:t>
            </a:r>
            <a:endParaRPr b="1" sz="1200"/>
          </a:p>
        </p:txBody>
      </p:sp>
      <p:sp>
        <p:nvSpPr>
          <p:cNvPr id="542" name="Google Shape;542;p55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>
            <p:ph type="title"/>
          </p:nvPr>
        </p:nvSpPr>
        <p:spPr>
          <a:xfrm>
            <a:off x="3773400" y="1835138"/>
            <a:ext cx="1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DEMO</a:t>
            </a:r>
            <a:endParaRPr sz="2800"/>
          </a:p>
        </p:txBody>
      </p:sp>
      <p:sp>
        <p:nvSpPr>
          <p:cNvPr id="548" name="Google Shape;548;p56"/>
          <p:cNvSpPr txBox="1"/>
          <p:nvPr/>
        </p:nvSpPr>
        <p:spPr>
          <a:xfrm>
            <a:off x="3673200" y="2325200"/>
            <a:ext cx="1797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Partie 4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/>
          <p:nvPr>
            <p:ph type="title"/>
          </p:nvPr>
        </p:nvSpPr>
        <p:spPr>
          <a:xfrm>
            <a:off x="1297500" y="393750"/>
            <a:ext cx="2641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555" name="Google Shape;555;p57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00" y="978114"/>
            <a:ext cx="3714750" cy="395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773" y="957400"/>
            <a:ext cx="37147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type="title"/>
          </p:nvPr>
        </p:nvSpPr>
        <p:spPr>
          <a:xfrm>
            <a:off x="1297500" y="393750"/>
            <a:ext cx="2741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563" name="Google Shape;563;p58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4" name="Google Shape;5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963"/>
            <a:ext cx="8839200" cy="144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"/>
          <p:cNvSpPr txBox="1"/>
          <p:nvPr>
            <p:ph type="title"/>
          </p:nvPr>
        </p:nvSpPr>
        <p:spPr>
          <a:xfrm>
            <a:off x="1297500" y="393750"/>
            <a:ext cx="1984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570" name="Google Shape;570;p59"/>
          <p:cNvSpPr txBox="1"/>
          <p:nvPr/>
        </p:nvSpPr>
        <p:spPr>
          <a:xfrm>
            <a:off x="8726950" y="4758600"/>
            <a:ext cx="4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858575" y="1499050"/>
            <a:ext cx="42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858584" y="1499050"/>
            <a:ext cx="700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Ce traitement assure une gestion complète et cohérente du cycle de vie des produits et des ventes.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L’ajout d’une interface CICS sécurisée renforce l’efficacité et la fiabilité du </a:t>
            </a:r>
            <a:r>
              <a:rPr lang="fr">
                <a:solidFill>
                  <a:schemeClr val="lt1"/>
                </a:solidFill>
              </a:rPr>
              <a:t>système.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Travail en équipe et organisation de groupe.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1282800" y="4758600"/>
            <a:ext cx="657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Merci à AJC Formation, France Travail et Steeve pour le suivi complet de cette formation.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59"/>
          <p:cNvSpPr txBox="1"/>
          <p:nvPr/>
        </p:nvSpPr>
        <p:spPr>
          <a:xfrm>
            <a:off x="0" y="0"/>
            <a:ext cx="206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Lien du projet sur </a:t>
            </a:r>
            <a:r>
              <a:rPr lang="fr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1297500" y="393750"/>
            <a:ext cx="246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pic>
        <p:nvPicPr>
          <p:cNvPr id="180" name="Google Shape;180;p17" title="Trello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522" y="0"/>
            <a:ext cx="1436477" cy="8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1389700" y="4335125"/>
            <a:ext cx="6704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Lien vers le </a:t>
            </a:r>
            <a:r>
              <a:rPr lang="fr" sz="1800" u="sng">
                <a:solidFill>
                  <a:schemeClr val="hlink"/>
                </a:solidFill>
                <a:hlinkClick r:id="rId4"/>
              </a:rPr>
              <a:t>Trello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Visualisation de l’avancement du projet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2" name="Google Shape;182;p17" title="Capture d’écran 2025-09-01 1054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811" y="939145"/>
            <a:ext cx="6704198" cy="3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205050" y="1783950"/>
            <a:ext cx="2733900" cy="15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Contexte</a:t>
            </a:r>
            <a:endParaRPr sz="4000"/>
          </a:p>
        </p:txBody>
      </p:sp>
      <p:sp>
        <p:nvSpPr>
          <p:cNvPr id="189" name="Google Shape;189;p18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1297500" y="80786"/>
            <a:ext cx="4263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92" y="866329"/>
            <a:ext cx="4910175" cy="32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19" title="Diagramme sans nom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488" y="80775"/>
            <a:ext cx="2301217" cy="49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1297500" y="393750"/>
            <a:ext cx="220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pic>
        <p:nvPicPr>
          <p:cNvPr id="203" name="Google Shape;203;p20" title="GitHub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227" y="0"/>
            <a:ext cx="1774771" cy="9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639425" y="4241825"/>
            <a:ext cx="2537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Lien vers le </a:t>
            </a:r>
            <a:r>
              <a:rPr lang="fr" sz="1800" u="sng">
                <a:solidFill>
                  <a:schemeClr val="hlink"/>
                </a:solidFill>
                <a:hlinkClick r:id="rId4"/>
              </a:rPr>
              <a:t>Github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</a:t>
            </a:r>
            <a:r>
              <a:rPr lang="fr" sz="1800">
                <a:solidFill>
                  <a:schemeClr val="dk2"/>
                </a:solidFill>
              </a:rPr>
              <a:t>Partage de fichiers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p20" title="image_2025-09-02_17211876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437" y="1307850"/>
            <a:ext cx="21526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649" y="890150"/>
            <a:ext cx="4076255" cy="4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8819700" y="4758600"/>
            <a:ext cx="3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1297500" y="393750"/>
            <a:ext cx="2787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du projet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07950" y="1415975"/>
            <a:ext cx="42864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Création d’un dépôt </a:t>
            </a:r>
            <a:r>
              <a:rPr lang="fr" sz="18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fr" sz="1800">
                <a:solidFill>
                  <a:schemeClr val="dk2"/>
                </a:solidFill>
              </a:rPr>
              <a:t> commun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Démarche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Lecture de l’énoncé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Création d’un tableau sur </a:t>
            </a:r>
            <a:r>
              <a:rPr lang="fr" sz="1800" u="sng">
                <a:solidFill>
                  <a:schemeClr val="hlink"/>
                </a:solidFill>
                <a:hlinkClick r:id="rId4"/>
              </a:rPr>
              <a:t>Trello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Répartition des tâches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Mise en oeuvre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Développement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Commit Github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  → Test unitaire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Review globale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• Présentation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8850525" y="4758600"/>
            <a:ext cx="29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4394350" y="1808825"/>
            <a:ext cx="4710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Répartition 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Partie 1 → KALILOU SYLLA Mahamadou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Partie 2 → VERRIER Alexis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Partie 3 → FAUCHER Aymeric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Partie 4 → FAUCHER Aymeric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Démos → FAUCHER Aymeric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• Tests unitaires → VERRIER Alexis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4224475" y="1359250"/>
            <a:ext cx="15300" cy="3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